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1" r:id="rId7"/>
    <p:sldId id="260" r:id="rId8"/>
    <p:sldId id="258" r:id="rId9"/>
    <p:sldId id="263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4A8F4-7DE3-40AB-BD06-42B2C60E3136}" v="17" dt="2023-04-08T03:37:5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CDB6-D957-4762-97E4-31A86E822CD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58AF-5375-448E-B582-AF7BD174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B985-3994-276C-3520-C3B703B63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483AE-68D2-EF8B-B73D-1A786CAB1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2E255-14EA-1201-22F4-C9D654F2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8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562E-67C4-90BB-7B2A-850D49C6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076B5D-4A6F-CE44-7AA4-F3244DB5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021D8-E687-2581-6240-F52C0B58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B1F4-CC5E-0729-E26B-6656A3FE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F0FCF-30A1-FF1C-D12C-7C7A2719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BEC6D-5E81-E00E-E1B8-72F9B910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2771" y="6349500"/>
            <a:ext cx="392742" cy="365125"/>
          </a:xfrm>
          <a:prstGeom prst="rect">
            <a:avLst/>
          </a:prstGeom>
        </p:spPr>
        <p:txBody>
          <a:bodyPr/>
          <a:lstStyle/>
          <a:p>
            <a:fld id="{2BFA2462-510B-4D7B-ABB3-E1586B6C9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1424-F33C-6561-1A7C-5F8BF6D3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FB54F-842F-192D-C785-C9E5E9195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9AFA-D637-BB12-5BE0-123AD9BB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D46D-2E74-4E40-81F0-90DFFC27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5E63D-5D09-773E-B055-ACCA2849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2771" y="6349500"/>
            <a:ext cx="392742" cy="365125"/>
          </a:xfrm>
          <a:prstGeom prst="rect">
            <a:avLst/>
          </a:prstGeom>
        </p:spPr>
        <p:txBody>
          <a:bodyPr/>
          <a:lstStyle/>
          <a:p>
            <a:fld id="{2BFA2462-510B-4D7B-ABB3-E1586B6C9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DD0EF-C14B-A345-F80F-F07D06DEF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F12F3-11B9-9B52-1C44-A6E4B77A4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2874-36A4-933B-7BA2-A05375F4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B752-52BE-A1C6-27CA-AB59B8F5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AC931-2365-3C90-090F-B9D7AC51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2771" y="6349500"/>
            <a:ext cx="392742" cy="365125"/>
          </a:xfrm>
          <a:prstGeom prst="rect">
            <a:avLst/>
          </a:prstGeom>
        </p:spPr>
        <p:txBody>
          <a:bodyPr/>
          <a:lstStyle/>
          <a:p>
            <a:fld id="{2BFA2462-510B-4D7B-ABB3-E1586B6C9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3F59-AAB3-1F44-EAA7-CBCCFAA3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F7FBD-C4C0-173A-9E66-CA08DAA2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2771" y="6349500"/>
            <a:ext cx="392742" cy="365125"/>
          </a:xfrm>
          <a:prstGeom prst="rect">
            <a:avLst/>
          </a:prstGeom>
        </p:spPr>
        <p:txBody>
          <a:bodyPr/>
          <a:lstStyle/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6A87-D72C-8FD2-AD06-1FDC1F954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B5FC-7D16-8151-2580-DECA0AD47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0678A4-CD50-F18B-E2F8-143713B94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E713-2E8A-42B2-8B00-AEE7D92C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7C5A69-6E73-CDDB-3276-3DE1C5B6A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4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6E4E-8BA8-76A7-C45E-FDB3D9B8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BE819-9C68-F51E-84B6-847326D22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379D3F-2E27-3F91-3C5D-9B7DD0966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2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BD7B-999C-2A24-29C4-E100FAF7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2394-71D3-9890-2DC5-5B257F849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D8431-EA31-E681-B2FB-1BEA115E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76C1E1-D7F3-2231-5DC8-11D78D1A0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0102-7CA8-3327-CC84-62E7564A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C916B-794B-7BAD-1E9E-81615F6B1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2617-72C7-0E94-B046-9578188A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31E97-0C34-71FC-20B1-9B32BBCB5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C3FF7-BEAD-5741-1BD9-09A236113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7F1039-7F74-5107-4D69-58710035F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8A77-FDF4-3197-06E4-BBDBDC65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CD81-A5C2-2553-6E7B-F7D207F09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3B5353-7AB5-B180-2FE5-4C89A5DD8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7872-ABE4-6FC2-7098-65A0266E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7E29-3B17-D59A-737B-4F9A9670B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9FFE0-9177-7028-7E63-727FF7A25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76B29-07B6-2790-B02D-5D39E5A3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D2AC7-F060-B6B4-4530-1F77AAD3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021B0-71EE-FD0E-BF1C-D6EF71F7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92771" y="6349500"/>
            <a:ext cx="392742" cy="365125"/>
          </a:xfrm>
          <a:prstGeom prst="rect">
            <a:avLst/>
          </a:prstGeom>
        </p:spPr>
        <p:txBody>
          <a:bodyPr/>
          <a:lstStyle/>
          <a:p>
            <a:fld id="{2BFA2462-510B-4D7B-ABB3-E1586B6C9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0F1D042-09FB-04C5-351B-F24F0F73CC66}"/>
              </a:ext>
            </a:extLst>
          </p:cNvPr>
          <p:cNvSpPr/>
          <p:nvPr userDrawn="1"/>
        </p:nvSpPr>
        <p:spPr>
          <a:xfrm>
            <a:off x="-6858" y="6200687"/>
            <a:ext cx="12205716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520D6-082C-18E1-5536-263C867F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8D4FF-535C-B35C-E7D1-4CAA7CD62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8F2C10-6706-7198-F03B-3B9295FCB4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5" y="0"/>
            <a:ext cx="895575" cy="13860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AB29D0-16C0-8AB6-18C9-39E87BA1278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08"/>
            <a:ext cx="1155750" cy="961198"/>
          </a:xfrm>
          <a:prstGeom prst="rect">
            <a:avLst/>
          </a:prstGeom>
        </p:spPr>
      </p:pic>
      <p:pic>
        <p:nvPicPr>
          <p:cNvPr id="1032" name="Picture 8" descr="Embry-Riddle Aeronautical University - ASSURE at ERAU">
            <a:extLst>
              <a:ext uri="{FF2B5EF4-FFF2-40B4-BE49-F238E27FC236}">
                <a16:creationId xmlns:a16="http://schemas.microsoft.com/office/drawing/2014/main" id="{4EEEC812-D292-12FD-C97A-D74B396EE6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356" r="1907" b="17123"/>
          <a:stretch/>
        </p:blipFill>
        <p:spPr bwMode="auto">
          <a:xfrm>
            <a:off x="-13716" y="6206130"/>
            <a:ext cx="2574517" cy="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579E28D0-7071-016A-E9F5-E6594F733AA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8" y="6206130"/>
            <a:ext cx="1429062" cy="633615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9AFFE0-DB90-3E77-791C-456B3C774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9628" y="6358644"/>
            <a:ext cx="49202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FA2462-510B-4D7B-ABB3-E1586B6C9A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5AC5-4AA1-2A48-9E1F-A0414D8D9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Total Momentum Ratio of Pintle Injector Performance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08D70-F9FA-8F6A-1571-F7FF2E47C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329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By: Zoe Brand</a:t>
            </a:r>
          </a:p>
          <a:p>
            <a:endParaRPr lang="en-US" dirty="0"/>
          </a:p>
          <a:p>
            <a:r>
              <a:rPr lang="en-US" dirty="0"/>
              <a:t>Mentor: Dr. Elliott </a:t>
            </a:r>
            <a:r>
              <a:rPr lang="en-US" dirty="0" err="1"/>
              <a:t>Bryner</a:t>
            </a:r>
            <a:endParaRPr lang="en-US" dirty="0"/>
          </a:p>
          <a:p>
            <a:r>
              <a:rPr lang="en-US" dirty="0"/>
              <a:t>College Of Engineering, Mechanical Engineering Propulsion</a:t>
            </a:r>
          </a:p>
          <a:p>
            <a:r>
              <a:rPr lang="en-US" dirty="0"/>
              <a:t>Arizona Space Grant Symposium</a:t>
            </a:r>
          </a:p>
          <a:p>
            <a:r>
              <a:rPr lang="en-US" dirty="0"/>
              <a:t>April 22</a:t>
            </a:r>
            <a:r>
              <a:rPr lang="en-US" baseline="30000" dirty="0"/>
              <a:t>nd</a:t>
            </a:r>
            <a:r>
              <a:rPr lang="en-US" dirty="0"/>
              <a:t>, 2023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6A7FD-DAAA-6001-79AE-287C3F538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67790"/>
            <a:ext cx="338328" cy="365125"/>
          </a:xfrm>
        </p:spPr>
        <p:txBody>
          <a:bodyPr/>
          <a:lstStyle/>
          <a:p>
            <a:fld id="{2BFA2462-510B-4D7B-ABB3-E1586B6C9A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3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E5B0-A79F-7B59-9444-01BEFC43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Momentum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5C7A-2803-33D4-AAC6-62FD2BCB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Parameter used to induce complete mixing of propellants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5A6B-1559-DECC-E8A0-C88E0E718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64F9-7BB5-90A5-9D12-45D70F9F9D02}"/>
                  </a:ext>
                </a:extLst>
              </p:cNvPr>
              <p:cNvSpPr txBox="1"/>
              <p:nvPr/>
            </p:nvSpPr>
            <p:spPr>
              <a:xfrm>
                <a:off x="1464184" y="4001294"/>
                <a:ext cx="3305263" cy="57278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𝑇𝑀𝑅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𝑚𝑑𝑜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𝑟𝑎𝑑𝑖𝑎𝑙</m:t>
                              </m:r>
                            </m:sub>
                          </m:s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𝑟𝑎𝑑𝑖𝑎𝑙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𝑚𝑑𝑜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𝑎𝑥𝑖𝑎𝑙</m:t>
                              </m:r>
                            </m:sub>
                          </m:s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𝑎𝑥𝑖𝑎𝑙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64F9-7BB5-90A5-9D12-45D70F9F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184" y="4001294"/>
                <a:ext cx="3305263" cy="572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Diagram&#10;&#10;Description automatically generated">
            <a:extLst>
              <a:ext uri="{FF2B5EF4-FFF2-40B4-BE49-F238E27FC236}">
                <a16:creationId xmlns:a16="http://schemas.microsoft.com/office/drawing/2014/main" id="{D70B24FC-2C0B-864F-DE75-265B9C111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3" r="2253"/>
          <a:stretch/>
        </p:blipFill>
        <p:spPr>
          <a:xfrm>
            <a:off x="6299842" y="1768892"/>
            <a:ext cx="4885503" cy="3619183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77AEC363-2540-91C0-29D3-49454A9A37FB}"/>
              </a:ext>
            </a:extLst>
          </p:cNvPr>
          <p:cNvSpPr/>
          <p:nvPr/>
        </p:nvSpPr>
        <p:spPr>
          <a:xfrm>
            <a:off x="9881592" y="2112018"/>
            <a:ext cx="439479" cy="14161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FUEL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25AD1E63-4A8E-F1D9-AC60-E2463992E502}"/>
              </a:ext>
            </a:extLst>
          </p:cNvPr>
          <p:cNvSpPr/>
          <p:nvPr/>
        </p:nvSpPr>
        <p:spPr>
          <a:xfrm>
            <a:off x="8660157" y="2124389"/>
            <a:ext cx="404547" cy="2647209"/>
          </a:xfrm>
          <a:prstGeom prst="downArrow">
            <a:avLst/>
          </a:prstGeom>
          <a:solidFill>
            <a:srgbClr val="92D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LOX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8F770D6-8260-57B8-820C-6B1DB96C6806}"/>
              </a:ext>
            </a:extLst>
          </p:cNvPr>
          <p:cNvSpPr/>
          <p:nvPr/>
        </p:nvSpPr>
        <p:spPr>
          <a:xfrm rot="16200000">
            <a:off x="9123634" y="4710990"/>
            <a:ext cx="109089" cy="48876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AFB2ABFC-6E60-620B-7A05-FDBDB8741715}"/>
              </a:ext>
            </a:extLst>
          </p:cNvPr>
          <p:cNvSpPr/>
          <p:nvPr/>
        </p:nvSpPr>
        <p:spPr>
          <a:xfrm>
            <a:off x="7403791" y="2124389"/>
            <a:ext cx="439479" cy="140188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FUEL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B3EA830-E860-AB83-B3D2-0B6D45E3E022}"/>
              </a:ext>
            </a:extLst>
          </p:cNvPr>
          <p:cNvSpPr/>
          <p:nvPr/>
        </p:nvSpPr>
        <p:spPr>
          <a:xfrm rot="5400000">
            <a:off x="8443664" y="4710992"/>
            <a:ext cx="109091" cy="488769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AA4C7BF-126D-7B4F-B198-8D5F20D0F69A}"/>
              </a:ext>
            </a:extLst>
          </p:cNvPr>
          <p:cNvSpPr/>
          <p:nvPr/>
        </p:nvSpPr>
        <p:spPr>
          <a:xfrm rot="16200000">
            <a:off x="7786524" y="3246345"/>
            <a:ext cx="153688" cy="6240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E4F1172-B5FA-4975-2285-F3DAB09DCF84}"/>
              </a:ext>
            </a:extLst>
          </p:cNvPr>
          <p:cNvSpPr/>
          <p:nvPr/>
        </p:nvSpPr>
        <p:spPr>
          <a:xfrm rot="5400000">
            <a:off x="9775596" y="3266457"/>
            <a:ext cx="153686" cy="62405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32BF32A-625E-2A3B-92D1-A909A2A8818C}"/>
              </a:ext>
            </a:extLst>
          </p:cNvPr>
          <p:cNvSpPr/>
          <p:nvPr/>
        </p:nvSpPr>
        <p:spPr>
          <a:xfrm>
            <a:off x="9130618" y="3885611"/>
            <a:ext cx="152796" cy="9395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FF1F5C8-AA0C-0FF9-2040-3FA6C8EFE915}"/>
              </a:ext>
            </a:extLst>
          </p:cNvPr>
          <p:cNvSpPr/>
          <p:nvPr/>
        </p:nvSpPr>
        <p:spPr>
          <a:xfrm>
            <a:off x="8420236" y="3885611"/>
            <a:ext cx="152796" cy="9395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F36C37-D47A-B666-2199-6EABFF103CE5}"/>
              </a:ext>
            </a:extLst>
          </p:cNvPr>
          <p:cNvSpPr/>
          <p:nvPr/>
        </p:nvSpPr>
        <p:spPr>
          <a:xfrm>
            <a:off x="2575420" y="3885611"/>
            <a:ext cx="696286" cy="9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1B03DA-3D72-04A8-8EA2-65FD025D6B21}"/>
              </a:ext>
            </a:extLst>
          </p:cNvPr>
          <p:cNvSpPr/>
          <p:nvPr/>
        </p:nvSpPr>
        <p:spPr>
          <a:xfrm>
            <a:off x="3672433" y="3886526"/>
            <a:ext cx="696286" cy="939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252F92A-D2C5-CE2F-F592-85E308F90571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1997656" y="3429000"/>
            <a:ext cx="679733" cy="594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E290D3-199B-51F0-8936-7B063EF910AE}"/>
              </a:ext>
            </a:extLst>
          </p:cNvPr>
          <p:cNvSpPr txBox="1"/>
          <p:nvPr/>
        </p:nvSpPr>
        <p:spPr>
          <a:xfrm>
            <a:off x="1108741" y="3117686"/>
            <a:ext cx="191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Flow Rates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B51685-6B1B-BB90-5179-C1AA92BCCFE1}"/>
              </a:ext>
            </a:extLst>
          </p:cNvPr>
          <p:cNvCxnSpPr>
            <a:cxnSpLocks/>
          </p:cNvCxnSpPr>
          <p:nvPr/>
        </p:nvCxnSpPr>
        <p:spPr>
          <a:xfrm flipH="1">
            <a:off x="4218151" y="3447993"/>
            <a:ext cx="635329" cy="57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A844E9C-E154-5F57-27E5-990C0A18EDD9}"/>
              </a:ext>
            </a:extLst>
          </p:cNvPr>
          <p:cNvSpPr txBox="1"/>
          <p:nvPr/>
        </p:nvSpPr>
        <p:spPr>
          <a:xfrm>
            <a:off x="4329825" y="3156945"/>
            <a:ext cx="11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Velocities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3875E0-040F-64C3-11A3-CF0C71BCF19E}"/>
              </a:ext>
            </a:extLst>
          </p:cNvPr>
          <p:cNvSpPr/>
          <p:nvPr/>
        </p:nvSpPr>
        <p:spPr>
          <a:xfrm rot="16200000">
            <a:off x="7901260" y="3861544"/>
            <a:ext cx="109090" cy="9288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E5D0D6-2310-9557-3967-38C57B378D5E}"/>
              </a:ext>
            </a:extLst>
          </p:cNvPr>
          <p:cNvSpPr txBox="1"/>
          <p:nvPr/>
        </p:nvSpPr>
        <p:spPr>
          <a:xfrm>
            <a:off x="7404081" y="402320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Axial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D0451D75-8F31-99CE-9EF7-64A0F3865529}"/>
              </a:ext>
            </a:extLst>
          </p:cNvPr>
          <p:cNvSpPr/>
          <p:nvPr/>
        </p:nvSpPr>
        <p:spPr>
          <a:xfrm rot="5400000">
            <a:off x="9950300" y="4492618"/>
            <a:ext cx="109090" cy="9288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49CB07-6EC8-A785-2F48-796491A2942A}"/>
              </a:ext>
            </a:extLst>
          </p:cNvPr>
          <p:cNvSpPr txBox="1"/>
          <p:nvPr/>
        </p:nvSpPr>
        <p:spPr>
          <a:xfrm>
            <a:off x="9713824" y="461619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</a:t>
            </a:r>
          </a:p>
        </p:txBody>
      </p:sp>
    </p:spTree>
    <p:extLst>
      <p:ext uri="{BB962C8B-B14F-4D97-AF65-F5344CB8AC3E}">
        <p14:creationId xmlns:p14="http://schemas.microsoft.com/office/powerpoint/2010/main" val="40338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Diagram&#10;&#10;Description automatically generated">
            <a:extLst>
              <a:ext uri="{FF2B5EF4-FFF2-40B4-BE49-F238E27FC236}">
                <a16:creationId xmlns:a16="http://schemas.microsoft.com/office/drawing/2014/main" id="{D70B24FC-2C0B-864F-DE75-265B9C11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" r="2253"/>
          <a:stretch/>
        </p:blipFill>
        <p:spPr>
          <a:xfrm>
            <a:off x="6374588" y="1690688"/>
            <a:ext cx="4885503" cy="3619183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512E8B47-4A41-0ADF-3785-4E3714E94664}"/>
              </a:ext>
            </a:extLst>
          </p:cNvPr>
          <p:cNvSpPr/>
          <p:nvPr/>
        </p:nvSpPr>
        <p:spPr>
          <a:xfrm rot="3939600">
            <a:off x="9284174" y="4669488"/>
            <a:ext cx="390882" cy="52011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AE5B0-A79F-7B59-9444-01BEFC43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Momentum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5C7A-2803-33D4-AAC6-62FD2BCB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Parameter used to induce complete mixing of propellants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5A6B-1559-DECC-E8A0-C88E0E718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64F9-7BB5-90A5-9D12-45D70F9F9D02}"/>
                  </a:ext>
                </a:extLst>
              </p:cNvPr>
              <p:cNvSpPr txBox="1"/>
              <p:nvPr/>
            </p:nvSpPr>
            <p:spPr>
              <a:xfrm>
                <a:off x="1464184" y="4001294"/>
                <a:ext cx="3305263" cy="57278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𝑇𝑀𝑅</m:t>
                      </m:r>
                      <m:r>
                        <a:rPr lang="en-US" sz="18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𝑚𝑑𝑜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𝑟𝑎𝑑𝑖𝑎𝑙</m:t>
                              </m:r>
                            </m:sub>
                          </m:s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𝑟𝑎𝑑𝑖𝑎𝑙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𝑚𝑑𝑜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𝑎𝑥𝑖𝑎𝑙</m:t>
                              </m:r>
                            </m:sub>
                          </m:sSub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𝑎𝑥𝑖𝑎𝑙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264F9-7BB5-90A5-9D12-45D70F9F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184" y="4001294"/>
                <a:ext cx="3305263" cy="572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Left 45">
            <a:extLst>
              <a:ext uri="{FF2B5EF4-FFF2-40B4-BE49-F238E27FC236}">
                <a16:creationId xmlns:a16="http://schemas.microsoft.com/office/drawing/2014/main" id="{AFACE9EA-9DF2-1C20-A13F-B84DADCADAB2}"/>
              </a:ext>
            </a:extLst>
          </p:cNvPr>
          <p:cNvSpPr/>
          <p:nvPr/>
        </p:nvSpPr>
        <p:spPr>
          <a:xfrm rot="13259870">
            <a:off x="9060827" y="5241296"/>
            <a:ext cx="1440458" cy="284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F55644-0256-7F53-5388-9E30F45D1C0C}"/>
              </a:ext>
            </a:extLst>
          </p:cNvPr>
          <p:cNvCxnSpPr>
            <a:cxnSpLocks/>
          </p:cNvCxnSpPr>
          <p:nvPr/>
        </p:nvCxnSpPr>
        <p:spPr>
          <a:xfrm>
            <a:off x="9249784" y="4803709"/>
            <a:ext cx="11682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51239C-436F-54CA-F388-C6F1A470611C}"/>
              </a:ext>
            </a:extLst>
          </p:cNvPr>
          <p:cNvSpPr txBox="1"/>
          <p:nvPr/>
        </p:nvSpPr>
        <p:spPr>
          <a:xfrm>
            <a:off x="9833893" y="4929547"/>
            <a:ext cx="48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</a:t>
            </a:r>
            <a:r>
              <a:rPr lang="en-US" dirty="0">
                <a:latin typeface="Matura MT Script Capitals" panose="03020802060602070202" pitchFamily="66" charset="0"/>
                <a:ea typeface="DengXian" panose="020B0503020204020204" pitchFamily="2" charset="-122"/>
              </a:rPr>
              <a:t>º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E6535-9034-E05B-CBA1-F2B9BDABDC9B}"/>
              </a:ext>
            </a:extLst>
          </p:cNvPr>
          <p:cNvSpPr txBox="1"/>
          <p:nvPr/>
        </p:nvSpPr>
        <p:spPr>
          <a:xfrm>
            <a:off x="6246138" y="4157378"/>
            <a:ext cx="185403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Industry Standard</a:t>
            </a:r>
          </a:p>
          <a:p>
            <a:r>
              <a:rPr lang="en-US" b="1" u="sng" dirty="0"/>
              <a:t>TMR =1</a:t>
            </a:r>
          </a:p>
        </p:txBody>
      </p:sp>
    </p:spTree>
    <p:extLst>
      <p:ext uri="{BB962C8B-B14F-4D97-AF65-F5344CB8AC3E}">
        <p14:creationId xmlns:p14="http://schemas.microsoft.com/office/powerpoint/2010/main" val="22526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131228-A058-7B32-2531-EB424DDB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97" y="2350032"/>
            <a:ext cx="5386431" cy="153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Embry-Riddles Janus 4 Engine</a:t>
            </a:r>
          </a:p>
          <a:p>
            <a:pPr marL="0" indent="0">
              <a:buNone/>
            </a:pPr>
            <a:r>
              <a:rPr lang="en-US" sz="2000" dirty="0"/>
              <a:t>Injector Type: Pintle</a:t>
            </a:r>
          </a:p>
          <a:p>
            <a:pPr marL="0" indent="0">
              <a:buNone/>
            </a:pPr>
            <a:r>
              <a:rPr lang="en-US" sz="2000" dirty="0"/>
              <a:t>Propellant: Jet-A, Liquid Oxygen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F1DF6-5F87-46E5-8015-5A5BB5F7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Article: Design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28181-14AF-263A-936D-3EDC4D4F4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09E8737-9173-3A98-AF38-EC11552C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10569" b="813"/>
          <a:stretch/>
        </p:blipFill>
        <p:spPr>
          <a:xfrm>
            <a:off x="6224631" y="1808134"/>
            <a:ext cx="5622340" cy="23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4F45-EF87-1D42-7B54-B0FF174D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6AAE-7155-FF66-F06C-99852E2E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499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TMR was validated off:</a:t>
            </a:r>
          </a:p>
          <a:p>
            <a:r>
              <a:rPr lang="en-US" dirty="0"/>
              <a:t>Mass Flow Rate </a:t>
            </a:r>
          </a:p>
          <a:p>
            <a:r>
              <a:rPr lang="en-US" dirty="0"/>
              <a:t>Engine Performance</a:t>
            </a:r>
          </a:p>
          <a:p>
            <a:r>
              <a:rPr lang="en-US" dirty="0"/>
              <a:t>Scorching of engine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14B0-1CEC-01D2-DED9-00B31A490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B08EC-E450-B9DF-B33F-CA8E0612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91" y="511727"/>
            <a:ext cx="4421754" cy="52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6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B728-1D41-FCDD-569A-1DDDD407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 &amp; 2: Mass Flow Rates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022382-F86B-1036-CA76-B6A416B03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40373"/>
              </p:ext>
            </p:extLst>
          </p:nvPr>
        </p:nvGraphicFramePr>
        <p:xfrm>
          <a:off x="5899628" y="1866122"/>
          <a:ext cx="5907833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0050">
                  <a:extLst>
                    <a:ext uri="{9D8B030D-6E8A-4147-A177-3AD203B41FA5}">
                      <a16:colId xmlns:a16="http://schemas.microsoft.com/office/drawing/2014/main" val="170896157"/>
                    </a:ext>
                  </a:extLst>
                </a:gridCol>
                <a:gridCol w="1048623">
                  <a:extLst>
                    <a:ext uri="{9D8B030D-6E8A-4147-A177-3AD203B41FA5}">
                      <a16:colId xmlns:a16="http://schemas.microsoft.com/office/drawing/2014/main" val="2177060369"/>
                    </a:ext>
                  </a:extLst>
                </a:gridCol>
                <a:gridCol w="2282833">
                  <a:extLst>
                    <a:ext uri="{9D8B030D-6E8A-4147-A177-3AD203B41FA5}">
                      <a16:colId xmlns:a16="http://schemas.microsoft.com/office/drawing/2014/main" val="178024988"/>
                    </a:ext>
                  </a:extLst>
                </a:gridCol>
                <a:gridCol w="1166327">
                  <a:extLst>
                    <a:ext uri="{9D8B030D-6E8A-4147-A177-3AD203B41FA5}">
                      <a16:colId xmlns:a16="http://schemas.microsoft.com/office/drawing/2014/main" val="2509880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Thrust Produced (</a:t>
                      </a:r>
                      <a:r>
                        <a:rPr lang="en-US" dirty="0" err="1"/>
                        <a:t>lbf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1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6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5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Ideal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912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51A11-6329-E0D0-B969-93D2E307F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92929-51ED-7E97-2A3D-EFFB3A2B1118}"/>
              </a:ext>
            </a:extLst>
          </p:cNvPr>
          <p:cNvSpPr txBox="1"/>
          <p:nvPr/>
        </p:nvSpPr>
        <p:spPr>
          <a:xfrm>
            <a:off x="597159" y="1866122"/>
            <a:ext cx="4954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Industry Rule of Thumb: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TMR=1</a:t>
            </a:r>
          </a:p>
          <a:p>
            <a:pPr lvl="1"/>
            <a:endParaRPr lang="en-US" dirty="0"/>
          </a:p>
          <a:p>
            <a:r>
              <a:rPr lang="en-US" dirty="0"/>
              <a:t>The ideal case dependent on Propellant Type: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O/F for LOX/Kerosine: 2-2-2.4   (SPAD 708)</a:t>
            </a:r>
          </a:p>
        </p:txBody>
      </p:sp>
    </p:spTree>
    <p:extLst>
      <p:ext uri="{BB962C8B-B14F-4D97-AF65-F5344CB8AC3E}">
        <p14:creationId xmlns:p14="http://schemas.microsoft.com/office/powerpoint/2010/main" val="45309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B728-1D41-FCDD-569A-1DDDD407E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1 &amp; 2: Scorching </a:t>
            </a:r>
          </a:p>
        </p:txBody>
      </p:sp>
      <p:pic>
        <p:nvPicPr>
          <p:cNvPr id="6" name="Content Placeholder 5" descr="A close up of an eye&#10;&#10;Description automatically generated with medium confidence">
            <a:extLst>
              <a:ext uri="{FF2B5EF4-FFF2-40B4-BE49-F238E27FC236}">
                <a16:creationId xmlns:a16="http://schemas.microsoft.com/office/drawing/2014/main" id="{C45511AF-1A65-8C88-2A2E-28A6D3274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8"/>
          <a:stretch/>
        </p:blipFill>
        <p:spPr>
          <a:xfrm rot="16200000">
            <a:off x="1382570" y="1523817"/>
            <a:ext cx="3602324" cy="41749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51A11-6329-E0D0-B969-93D2E307F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close up of a cat's eye&#10;&#10;Description automatically generated with medium confidence">
            <a:extLst>
              <a:ext uri="{FF2B5EF4-FFF2-40B4-BE49-F238E27FC236}">
                <a16:creationId xmlns:a16="http://schemas.microsoft.com/office/drawing/2014/main" id="{84D665D9-80E5-9F45-F1C4-40B37C097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/>
          <a:stretch/>
        </p:blipFill>
        <p:spPr>
          <a:xfrm>
            <a:off x="6920784" y="1810139"/>
            <a:ext cx="4174970" cy="36023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8837C9-33FE-274A-AF22-B8B8B65F0744}"/>
              </a:ext>
            </a:extLst>
          </p:cNvPr>
          <p:cNvSpPr/>
          <p:nvPr/>
        </p:nvSpPr>
        <p:spPr>
          <a:xfrm>
            <a:off x="1380931" y="2043404"/>
            <a:ext cx="1418253" cy="30511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15B27-6A61-030E-7311-1101D81D4A84}"/>
              </a:ext>
            </a:extLst>
          </p:cNvPr>
          <p:cNvSpPr/>
          <p:nvPr/>
        </p:nvSpPr>
        <p:spPr>
          <a:xfrm>
            <a:off x="9022702" y="1959429"/>
            <a:ext cx="1931437" cy="2202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DA0A43-DD7B-2EC5-0887-170D6BD6714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751013" y="2623848"/>
            <a:ext cx="2853059" cy="9874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E4A509-49D5-538D-CEAB-03FF043F7B80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>
            <a:off x="6700847" y="2623848"/>
            <a:ext cx="2321855" cy="4365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1E28CF-574A-8E75-4D7B-1C11CFC0BA72}"/>
              </a:ext>
            </a:extLst>
          </p:cNvPr>
          <p:cNvSpPr txBox="1"/>
          <p:nvPr/>
        </p:nvSpPr>
        <p:spPr>
          <a:xfrm>
            <a:off x="5604072" y="243918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Hot Spots</a:t>
            </a:r>
          </a:p>
        </p:txBody>
      </p:sp>
    </p:spTree>
    <p:extLst>
      <p:ext uri="{BB962C8B-B14F-4D97-AF65-F5344CB8AC3E}">
        <p14:creationId xmlns:p14="http://schemas.microsoft.com/office/powerpoint/2010/main" val="9388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DEFA-B46D-3F2F-0A73-0F872354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Testing</a:t>
            </a:r>
          </a:p>
        </p:txBody>
      </p:sp>
      <p:pic>
        <p:nvPicPr>
          <p:cNvPr id="5" name="tinywow_Test 1_19095984">
            <a:hlinkClick r:id="" action="ppaction://media"/>
            <a:extLst>
              <a:ext uri="{FF2B5EF4-FFF2-40B4-BE49-F238E27FC236}">
                <a16:creationId xmlns:a16="http://schemas.microsoft.com/office/drawing/2014/main" id="{13A5F0B4-0798-4689-04CA-2E9CA899073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77667" y="693847"/>
            <a:ext cx="5072580" cy="50725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5E076-717B-51C5-C10F-2AFC58E2B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BFA2462-510B-4D7B-ABB3-E1586B6C9A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993181-A8C5-EA60-4997-E09CF55C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78" y="1"/>
            <a:ext cx="8761444" cy="6191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012A-E018-4EC3-B9F8-0D2F602B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78" y="294523"/>
            <a:ext cx="5531827" cy="132556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1986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17117AD57C448B9E2341E466E241C" ma:contentTypeVersion="15" ma:contentTypeDescription="Create a new document." ma:contentTypeScope="" ma:versionID="683f42260db6e5d95d4aa69d9a88c6f1">
  <xsd:schema xmlns:xsd="http://www.w3.org/2001/XMLSchema" xmlns:xs="http://www.w3.org/2001/XMLSchema" xmlns:p="http://schemas.microsoft.com/office/2006/metadata/properties" xmlns:ns3="3087dd56-f692-42d9-a7e2-1a4e3f85423c" xmlns:ns4="0ab66c70-51e2-42a7-841d-4b4f5999ef72" targetNamespace="http://schemas.microsoft.com/office/2006/metadata/properties" ma:root="true" ma:fieldsID="71ae610b04369f54535272889b5603c5" ns3:_="" ns4:_="">
    <xsd:import namespace="3087dd56-f692-42d9-a7e2-1a4e3f85423c"/>
    <xsd:import namespace="0ab66c70-51e2-42a7-841d-4b4f5999e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7dd56-f692-42d9-a7e2-1a4e3f854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66c70-51e2-42a7-841d-4b4f5999e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87dd56-f692-42d9-a7e2-1a4e3f8542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93743-9A51-4CCD-B608-079EA442C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87dd56-f692-42d9-a7e2-1a4e3f85423c"/>
    <ds:schemaRef ds:uri="0ab66c70-51e2-42a7-841d-4b4f5999e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577627-DA55-4E6F-9A95-9E569CA5A13C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3087dd56-f692-42d9-a7e2-1a4e3f85423c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ab66c70-51e2-42a7-841d-4b4f5999ef72"/>
  </ds:schemaRefs>
</ds:datastoreItem>
</file>

<file path=customXml/itemProps3.xml><?xml version="1.0" encoding="utf-8"?>
<ds:datastoreItem xmlns:ds="http://schemas.openxmlformats.org/officeDocument/2006/customXml" ds:itemID="{2B9F4787-0D6E-4820-B023-157DC88DA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193</Words>
  <Application>Microsoft Office PowerPoint</Application>
  <PresentationFormat>Widescreen</PresentationFormat>
  <Paragraphs>66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Matura MT Script Capitals</vt:lpstr>
      <vt:lpstr>Times New Roman</vt:lpstr>
      <vt:lpstr>Office Theme</vt:lpstr>
      <vt:lpstr>The Effects of Total Momentum Ratio of Pintle Injector Performance </vt:lpstr>
      <vt:lpstr>Total Momentum Ratio</vt:lpstr>
      <vt:lpstr>Total Momentum Ratio</vt:lpstr>
      <vt:lpstr>Test Article: Design Parameters</vt:lpstr>
      <vt:lpstr>TMR Testing </vt:lpstr>
      <vt:lpstr>Test 1 &amp; 2: Mass Flow Rates</vt:lpstr>
      <vt:lpstr>Test 1 &amp; 2: Scorching </vt:lpstr>
      <vt:lpstr>Future Testing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Total Momentum Ratio of Pintle Injector Performance</dc:title>
  <dc:creator>Brand, Zoe E.</dc:creator>
  <cp:lastModifiedBy>Coe, Michelle A - (macoe)</cp:lastModifiedBy>
  <cp:revision>6</cp:revision>
  <dcterms:created xsi:type="dcterms:W3CDTF">2023-04-06T01:45:20Z</dcterms:created>
  <dcterms:modified xsi:type="dcterms:W3CDTF">2023-04-14T18:27:18Z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0x0101008A217117AD57C448B9E2341E466E241C</vt:lpwstr>
  </property>
</Properties>
</file>